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Space Mono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Fira Sans"/>
      <p:regular r:id="rId47"/>
      <p:bold r:id="rId48"/>
      <p:italic r:id="rId49"/>
      <p:boldItalic r:id="rId50"/>
    </p:embeddedFont>
    <p:embeddedFont>
      <p:font typeface="PT Sans"/>
      <p:regular r:id="rId51"/>
      <p:bold r:id="rId52"/>
      <p:italic r:id="rId53"/>
      <p:boldItalic r:id="rId54"/>
    </p:embeddedFont>
    <p:embeddedFont>
      <p:font typeface="Source Sans Pr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Mono-bold.fntdata"/><Relationship Id="rId42" Type="http://schemas.openxmlformats.org/officeDocument/2006/relationships/font" Target="fonts/SpaceMono-boldItalic.fntdata"/><Relationship Id="rId41" Type="http://schemas.openxmlformats.org/officeDocument/2006/relationships/font" Target="fonts/SpaceMono-italic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-bold.fntdata"/><Relationship Id="rId47" Type="http://schemas.openxmlformats.org/officeDocument/2006/relationships/font" Target="fonts/FiraSans-regular.fntdata"/><Relationship Id="rId49" Type="http://schemas.openxmlformats.org/officeDocument/2006/relationships/font" Target="fonts/Fira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SpaceMono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regular.fntdata"/><Relationship Id="rId50" Type="http://schemas.openxmlformats.org/officeDocument/2006/relationships/font" Target="fonts/FiraSans-boldItalic.fntdata"/><Relationship Id="rId53" Type="http://schemas.openxmlformats.org/officeDocument/2006/relationships/font" Target="fonts/PTSans-italic.fntdata"/><Relationship Id="rId52" Type="http://schemas.openxmlformats.org/officeDocument/2006/relationships/font" Target="fonts/PTSans-bold.fntdata"/><Relationship Id="rId11" Type="http://schemas.openxmlformats.org/officeDocument/2006/relationships/slide" Target="slides/slide7.xml"/><Relationship Id="rId55" Type="http://schemas.openxmlformats.org/officeDocument/2006/relationships/font" Target="fonts/SourceSansPro-regular.fntdata"/><Relationship Id="rId10" Type="http://schemas.openxmlformats.org/officeDocument/2006/relationships/slide" Target="slides/slide6.xml"/><Relationship Id="rId54" Type="http://schemas.openxmlformats.org/officeDocument/2006/relationships/font" Target="fonts/PTSans-boldItalic.fntdata"/><Relationship Id="rId13" Type="http://schemas.openxmlformats.org/officeDocument/2006/relationships/slide" Target="slides/slide9.xml"/><Relationship Id="rId57" Type="http://schemas.openxmlformats.org/officeDocument/2006/relationships/font" Target="fonts/SourceSansPro-italic.fntdata"/><Relationship Id="rId12" Type="http://schemas.openxmlformats.org/officeDocument/2006/relationships/slide" Target="slides/slide8.xml"/><Relationship Id="rId56" Type="http://schemas.openxmlformats.org/officeDocument/2006/relationships/font" Target="fonts/SourceSans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SourceSansPr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bc5ef17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bc5ef17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bc5ef173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bc5ef173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bc5ef173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bc5ef173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8b2bb2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08b2bb2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08b2bb2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08b2bb2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8b2bb2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08b2bb2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c5ef173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c5ef173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8b2bb2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08b2bb2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bc5ef17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bc5ef17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began experimenting with BERT in their search engine in late 2019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08b2bb29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08b2bb29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69de404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969de404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08b2bb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08b2bb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8b2bb2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08b2bb2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8b2bb29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08b2bb29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8b2bb29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8b2bb29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08b2bb2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08b2bb2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8b2bb29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08b2bb29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bc5ef17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9bc5ef17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08b2bb29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08b2bb29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08b2bb2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08b2bb2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08b2bb29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08b2bb29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bc5ef17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bc5ef17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08b2bb2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08b2bb2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08b2bb2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08b2bb2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08b2bb29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08b2bb2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08b2bb29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08b2bb29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69de404c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969de404c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08b2bb2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08b2bb2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bc5ef173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bc5ef173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04eb489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04eb489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08b2bb2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08b2bb2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in April 1994 out of UW, the first search engine to take advantage of web crawlers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bc5ef17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bc5ef1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started out at Stanford, this photo dates back to 1997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bc5ef173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bc5ef173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oo.gl/FPuxtt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hyperlink" Target="http://goo.gl/Pq3tP4" TargetMode="External"/><Relationship Id="rId7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EEEEE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311700" y="3957300"/>
            <a:ext cx="558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sng" cap="none" strike="noStrike">
              <a:solidFill>
                <a:srgbClr val="0DB2F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18;p2"/>
          <p:cNvSpPr txBox="1"/>
          <p:nvPr>
            <p:ph idx="3" type="subTitle"/>
          </p:nvPr>
        </p:nvSpPr>
        <p:spPr>
          <a:xfrm>
            <a:off x="5892325" y="3957300"/>
            <a:ext cx="294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 Believe">
  <p:cSld name="TITLE_AND_BODY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is important.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don’t know everything.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should teach students.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We Believe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ordinators">
  <p:cSld name="TITLE_AND_BODY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Felix Sosa 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John Muchovej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Richard DiBacco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Coordinators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ing Structure">
  <p:cSld name="TITLE_AND_BODY_2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11700" y="984775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Breadth first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to Workshop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to Small, then Present to Future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Meeting Structure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bose Syllabus: Fall 2017">
  <p:cSld name="TITLE_AND_BODY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b="0" i="0" sz="20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b="0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bose Syllabus: Fall 2017 Next">
  <p:cSld name="TITLE_AND_BODY_2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b="0" i="0" sz="20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b="0" i="0" sz="20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yllabus: Fall 2017">
  <p:cSld name="TITLE_AND_BODY_2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 (Sep 20, 27)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Lecture: An Intro to Neural Networks</a:t>
            </a:r>
            <a:endParaRPr b="0" i="0" sz="18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Workshop: Building Your Own Neural Network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 (Oct 11, 18)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Topics of Active Research (Nov 01, 08)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021924"/>
            <a:ext cx="8520600" cy="35931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pace Mono"/>
              <a:buChar char="●"/>
              <a:defRPr sz="20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pace Mono"/>
              <a:buChar char="○"/>
              <a:defRPr sz="18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pace Mono"/>
              <a:buChar char="■"/>
              <a:defRPr sz="16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&amp; Word Explanation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021925"/>
            <a:ext cx="3999900" cy="35469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Code Pro"/>
              <a:buChar char="●"/>
              <a:defRPr sz="20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Code Pro"/>
              <a:buChar char="○"/>
              <a:defRPr sz="18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ource Code Pro"/>
              <a:buChar char="■"/>
              <a:defRPr sz="16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ource Code Pro"/>
              <a:buChar char="●"/>
              <a:defRPr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●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832400" y="1021975"/>
            <a:ext cx="39999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8"/>
          <p:cNvSpPr/>
          <p:nvPr/>
        </p:nvSpPr>
        <p:spPr>
          <a:xfrm>
            <a:off x="181200" y="887225"/>
            <a:ext cx="134700" cy="13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3117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202100"/>
            <a:ext cx="2808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Agenda 📅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MAIN_POIN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 txBox="1"/>
          <p:nvPr/>
        </p:nvSpPr>
        <p:spPr>
          <a:xfrm>
            <a:off x="508525" y="311700"/>
            <a:ext cx="8086800" cy="4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Mission:</a:t>
            </a:r>
            <a:r>
              <a:rPr b="1" i="0" lang="en" sz="3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0" i="0" lang="en" sz="36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To foster a hotspot for the next generation of intelligence researchers and engineers at UCF.</a:t>
            </a:r>
            <a:endParaRPr b="0" i="0" sz="3600" u="none" cap="none" strike="noStrike">
              <a:solidFill>
                <a:srgbClr val="FEFEF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4572100" y="4749900"/>
            <a:ext cx="4572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11700" y="41448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4585050" y="987600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706800" y="993575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311700" y="984613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2446500" y="990588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700" y="-1563350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0" l="5594" r="2238" t="0"/>
          <a:stretch/>
        </p:blipFill>
        <p:spPr>
          <a:xfrm>
            <a:off x="4572000" y="2107325"/>
            <a:ext cx="216090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Sponsors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5200" y="2322941"/>
            <a:ext cx="968100" cy="96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ly">
  <p:cSld name="SECTION_HEADER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>
            <a:off x="45720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45675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162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117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27"/>
          <p:cNvGrpSpPr/>
          <p:nvPr/>
        </p:nvGrpSpPr>
        <p:grpSpPr>
          <a:xfrm>
            <a:off x="4567500" y="3167425"/>
            <a:ext cx="4260300" cy="1079050"/>
            <a:chOff x="4567500" y="3167425"/>
            <a:chExt cx="4260300" cy="1079050"/>
          </a:xfrm>
        </p:grpSpPr>
        <p:pic>
          <p:nvPicPr>
            <p:cNvPr descr="FB-f-Logo__blue_1024.png" id="126" name="Google Shape;126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54925" y="31674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7"/>
            <p:cNvSpPr txBox="1"/>
            <p:nvPr/>
          </p:nvSpPr>
          <p:spPr>
            <a:xfrm>
              <a:off x="4567500" y="38528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sng" cap="none" strike="noStrike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goo.gl/FPuxtt</a:t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28" name="Google Shape;128;p27"/>
          <p:cNvGrpSpPr/>
          <p:nvPr/>
        </p:nvGrpSpPr>
        <p:grpSpPr>
          <a:xfrm>
            <a:off x="311803" y="3173381"/>
            <a:ext cx="4260300" cy="1067144"/>
            <a:chOff x="311803" y="3173381"/>
            <a:chExt cx="4260300" cy="1067144"/>
          </a:xfrm>
        </p:grpSpPr>
        <p:sp>
          <p:nvSpPr>
            <p:cNvPr id="129" name="Google Shape;129;p27"/>
            <p:cNvSpPr txBox="1"/>
            <p:nvPr/>
          </p:nvSpPr>
          <p:spPr>
            <a:xfrm>
              <a:off x="311803" y="384692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descr="YouTube-icon-full_color.png" id="130" name="Google Shape;130;p27"/>
            <p:cNvPicPr preferRelativeResize="0"/>
            <p:nvPr/>
          </p:nvPicPr>
          <p:blipFill rotWithShape="1">
            <a:blip r:embed="rId4">
              <a:alphaModFix/>
            </a:blip>
            <a:srcRect b="0" l="0" r="10" t="0"/>
            <a:stretch/>
          </p:blipFill>
          <p:spPr>
            <a:xfrm>
              <a:off x="1975508" y="3173381"/>
              <a:ext cx="958100" cy="674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7"/>
          <p:cNvGrpSpPr/>
          <p:nvPr/>
        </p:nvGrpSpPr>
        <p:grpSpPr>
          <a:xfrm>
            <a:off x="4567500" y="1353625"/>
            <a:ext cx="4260300" cy="1079050"/>
            <a:chOff x="4567500" y="1353625"/>
            <a:chExt cx="4260300" cy="1079050"/>
          </a:xfrm>
        </p:grpSpPr>
        <p:sp>
          <p:nvSpPr>
            <p:cNvPr id="133" name="Google Shape;133;p27"/>
            <p:cNvSpPr txBox="1"/>
            <p:nvPr/>
          </p:nvSpPr>
          <p:spPr>
            <a:xfrm>
              <a:off x="4567500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4" name="Google Shape;134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50" y="13536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On the Interwebs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6" name="Google Shape;136;p27"/>
          <p:cNvGrpSpPr/>
          <p:nvPr/>
        </p:nvGrpSpPr>
        <p:grpSpPr>
          <a:xfrm>
            <a:off x="311653" y="1353625"/>
            <a:ext cx="4260300" cy="1079050"/>
            <a:chOff x="311653" y="1353625"/>
            <a:chExt cx="4260300" cy="1079050"/>
          </a:xfrm>
        </p:grpSpPr>
        <p:sp>
          <p:nvSpPr>
            <p:cNvPr id="137" name="Google Shape;137;p27"/>
            <p:cNvSpPr txBox="1"/>
            <p:nvPr/>
          </p:nvSpPr>
          <p:spPr>
            <a:xfrm>
              <a:off x="311653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sng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goo.gl/Pq3tP4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8" name="Google Shape;13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6783" y="1353625"/>
              <a:ext cx="684663" cy="68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 sz="1600"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pe Ass Questions">
  <p:cSld name="BLANK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15359" l="36745" r="36439" t="32341"/>
          <a:stretch/>
        </p:blipFill>
        <p:spPr>
          <a:xfrm>
            <a:off x="3799450" y="1958500"/>
            <a:ext cx="1545101" cy="1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Questions?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TITLE_AND_BODY_2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References (Check ’em Out)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AND_BODY_2_2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Resources (Check ’em Out)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E3A4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800"/>
              <a:buFont typeface="PT Sans"/>
              <a:buNone/>
              <a:defRPr b="1" i="0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0" y="4749900"/>
            <a:ext cx="109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frutik/awesome-search" TargetMode="External"/><Relationship Id="rId4" Type="http://schemas.openxmlformats.org/officeDocument/2006/relationships/hyperlink" Target="https://github.com/Hevia/workshop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Search Engines </a:t>
            </a:r>
            <a:r>
              <a:rPr lang="en" sz="2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🔍</a:t>
            </a:r>
            <a:endParaRPr b="0">
              <a:solidFill>
                <a:srgbClr val="F8C700"/>
              </a:solidFill>
            </a:endParaRPr>
          </a:p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Hey Google, what is a workshop? </a:t>
            </a:r>
            <a:endParaRPr/>
          </a:p>
        </p:txBody>
      </p:sp>
      <p:sp>
        <p:nvSpPr>
          <p:cNvPr id="145" name="Google Shape;145;p28"/>
          <p:cNvSpPr txBox="1"/>
          <p:nvPr>
            <p:ph idx="2" type="subTitle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9/17/2020</a:t>
            </a:r>
            <a:endParaRPr/>
          </a:p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5892325" y="3957300"/>
            <a:ext cx="294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By: Anthony Hevia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 we efficiently “search” for things? 1/2🚅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016225"/>
            <a:ext cx="42849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was Google about to search 3 billion results in under a second?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 obviously did not search the entire web, but the results are relevant!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did a keyword search over the entire web, the runtime would be insane!</a:t>
            </a:r>
            <a:endParaRPr/>
          </a:p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075" y="1014700"/>
            <a:ext cx="3693907" cy="360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efficiently “search” for things? 2/2🚅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016225"/>
            <a:ext cx="42849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use an </a:t>
            </a:r>
            <a:r>
              <a:rPr lang="en">
                <a:solidFill>
                  <a:srgbClr val="E69138"/>
                </a:solidFill>
              </a:rPr>
              <a:t>Inverted Index!</a:t>
            </a:r>
            <a:endParaRPr>
              <a:solidFill>
                <a:srgbClr val="E69138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Based off of </a:t>
            </a:r>
            <a:r>
              <a:rPr lang="en">
                <a:solidFill>
                  <a:srgbClr val="E69138"/>
                </a:solidFill>
              </a:rPr>
              <a:t>Hashtable </a:t>
            </a:r>
            <a:r>
              <a:rPr lang="en"/>
              <a:t>data 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Key, Value pairs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69138"/>
                </a:solidFill>
              </a:rPr>
              <a:t>O(1)</a:t>
            </a:r>
            <a:r>
              <a:rPr lang="en"/>
              <a:t> lookup value!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FFFFFF"/>
                </a:solidFill>
              </a:rPr>
              <a:t>“Words” are the keys</a:t>
            </a:r>
            <a:r>
              <a:rPr lang="en"/>
              <a:t> and </a:t>
            </a:r>
            <a:r>
              <a:rPr lang="en">
                <a:solidFill>
                  <a:srgbClr val="FFFFFF"/>
                </a:solidFill>
              </a:rPr>
              <a:t>“sites” are the value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>
                <a:solidFill>
                  <a:srgbClr val="FFFFFF"/>
                </a:solidFill>
              </a:rPr>
              <a:t>Large Search engines often use compression or other memory techniques to reduce size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175" y="1016225"/>
            <a:ext cx="2962775" cy="19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125" y="3211275"/>
            <a:ext cx="3752450" cy="14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what ways can we improve Search</a:t>
            </a:r>
            <a:r>
              <a:rPr lang="en"/>
              <a:t>?</a:t>
            </a:r>
            <a:endParaRPr/>
          </a:p>
        </p:txBody>
      </p: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Search Experience </a:t>
            </a:r>
            <a:r>
              <a:rPr lang="en"/>
              <a:t>🔎</a:t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E69138"/>
                </a:solidFill>
              </a:rPr>
              <a:t>Ranking </a:t>
            </a:r>
            <a:r>
              <a:rPr lang="en"/>
              <a:t>the results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E69138"/>
                </a:solidFill>
              </a:rPr>
              <a:t>Personalizing</a:t>
            </a:r>
            <a:r>
              <a:rPr lang="en"/>
              <a:t> the results based on location, user preferences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Spelling corrections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Knowing the </a:t>
            </a:r>
            <a:r>
              <a:rPr lang="en">
                <a:solidFill>
                  <a:srgbClr val="E69138"/>
                </a:solidFill>
              </a:rPr>
              <a:t>local lingo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Keeping up to date with </a:t>
            </a:r>
            <a:r>
              <a:rPr lang="en">
                <a:solidFill>
                  <a:srgbClr val="E69138"/>
                </a:solidFill>
              </a:rPr>
              <a:t>current events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Interpreting</a:t>
            </a:r>
            <a:r>
              <a:rPr lang="en"/>
              <a:t> meaning in sentences: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</a:t>
            </a:r>
            <a:r>
              <a:rPr lang="en" u="sng">
                <a:solidFill>
                  <a:srgbClr val="E69138"/>
                </a:solidFill>
              </a:rPr>
              <a:t>old</a:t>
            </a:r>
            <a:r>
              <a:rPr lang="en">
                <a:solidFill>
                  <a:srgbClr val="E69138"/>
                </a:solidFill>
              </a:rPr>
              <a:t> </a:t>
            </a:r>
            <a:r>
              <a:rPr lang="en"/>
              <a:t>does X animal live?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</a:t>
            </a:r>
            <a:r>
              <a:rPr lang="en" u="sng">
                <a:solidFill>
                  <a:srgbClr val="E69138"/>
                </a:solidFill>
              </a:rPr>
              <a:t>long</a:t>
            </a:r>
            <a:r>
              <a:rPr lang="en">
                <a:solidFill>
                  <a:srgbClr val="E69138"/>
                </a:solidFill>
              </a:rPr>
              <a:t> </a:t>
            </a:r>
            <a:r>
              <a:rPr lang="en"/>
              <a:t>does X animal live?</a:t>
            </a:r>
            <a:endParaRPr/>
          </a:p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Search Experience through UI/UX </a:t>
            </a:r>
            <a:r>
              <a:rPr lang="en"/>
              <a:t>🔎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5" y="968162"/>
            <a:ext cx="3855502" cy="20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278" y="1016233"/>
            <a:ext cx="4113801" cy="380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75" y="3145151"/>
            <a:ext cx="4203975" cy="1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AI help with Search? </a:t>
            </a:r>
            <a:r>
              <a:rPr lang="en"/>
              <a:t>🧠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Mapping queries to knowledge in a database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69138"/>
                </a:solidFill>
              </a:rPr>
              <a:t>NLP </a:t>
            </a:r>
            <a:r>
              <a:rPr lang="en"/>
              <a:t>techniques can help us understand language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Giving </a:t>
            </a:r>
            <a:r>
              <a:rPr lang="en">
                <a:solidFill>
                  <a:srgbClr val="E69138"/>
                </a:solidFill>
              </a:rPr>
              <a:t>relevant </a:t>
            </a:r>
            <a:r>
              <a:rPr lang="en"/>
              <a:t>results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Offering </a:t>
            </a:r>
            <a:r>
              <a:rPr lang="en">
                <a:solidFill>
                  <a:srgbClr val="E69138"/>
                </a:solidFill>
              </a:rPr>
              <a:t>alternative </a:t>
            </a:r>
            <a:r>
              <a:rPr lang="en"/>
              <a:t>search queries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Helps users narrow down what they’re looking for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Displaying </a:t>
            </a:r>
            <a:r>
              <a:rPr lang="en">
                <a:solidFill>
                  <a:srgbClr val="E69138"/>
                </a:solidFill>
              </a:rPr>
              <a:t>relevant info panels</a:t>
            </a:r>
            <a:endParaRPr>
              <a:solidFill>
                <a:srgbClr val="E6913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we rank search results?</a:t>
            </a:r>
            <a:endParaRPr/>
          </a:p>
        </p:txBody>
      </p:sp>
      <p:sp>
        <p:nvSpPr>
          <p:cNvPr id="258" name="Google Shape;258;p4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days of ranking results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016225"/>
            <a:ext cx="44757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Research into “weighed results” dates back </a:t>
            </a:r>
            <a:r>
              <a:rPr lang="en">
                <a:solidFill>
                  <a:srgbClr val="E69138"/>
                </a:solidFill>
              </a:rPr>
              <a:t>as early as 1977</a:t>
            </a:r>
            <a:r>
              <a:rPr lang="en"/>
              <a:t>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Google’s PageRank </a:t>
            </a:r>
            <a:r>
              <a:rPr lang="en"/>
              <a:t>algorithm in a nutshell: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</a:t>
            </a:r>
            <a:r>
              <a:rPr lang="en">
                <a:solidFill>
                  <a:srgbClr val="E69138"/>
                </a:solidFill>
              </a:rPr>
              <a:t>value </a:t>
            </a:r>
            <a:r>
              <a:rPr lang="en"/>
              <a:t>of a website is proportional to how many other websites </a:t>
            </a:r>
            <a:r>
              <a:rPr lang="en">
                <a:solidFill>
                  <a:srgbClr val="E69138"/>
                </a:solidFill>
              </a:rPr>
              <a:t>link to it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75" y="1197600"/>
            <a:ext cx="3808026" cy="31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day ranking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016225"/>
            <a:ext cx="8341500" cy="13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Modern day search often now uses modern AI/ML/NLP techniques to power search and better </a:t>
            </a:r>
            <a:r>
              <a:rPr lang="en">
                <a:solidFill>
                  <a:srgbClr val="E69138"/>
                </a:solidFill>
              </a:rPr>
              <a:t>understand </a:t>
            </a:r>
            <a:r>
              <a:rPr lang="en"/>
              <a:t>natural language</a:t>
            </a:r>
            <a:endParaRPr/>
          </a:p>
        </p:txBody>
      </p:sp>
      <p:sp>
        <p:nvSpPr>
          <p:cNvPr id="273" name="Google Shape;273;p4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63" y="2412275"/>
            <a:ext cx="5070575" cy="22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Challenges </a:t>
            </a:r>
            <a:r>
              <a:rPr lang="en"/>
              <a:t>🚂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Users want their results </a:t>
            </a:r>
            <a:r>
              <a:rPr lang="en">
                <a:solidFill>
                  <a:srgbClr val="E69138"/>
                </a:solidFill>
              </a:rPr>
              <a:t>FAST</a:t>
            </a:r>
            <a:r>
              <a:rPr lang="en"/>
              <a:t>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web is always changing and being updated at a rapid pace, </a:t>
            </a:r>
            <a:r>
              <a:rPr lang="en">
                <a:solidFill>
                  <a:srgbClr val="E69138"/>
                </a:solidFill>
              </a:rPr>
              <a:t>how do we keep our database updated?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E69138"/>
                </a:solidFill>
              </a:rPr>
              <a:t>How do we store data </a:t>
            </a:r>
            <a:r>
              <a:rPr lang="en">
                <a:solidFill>
                  <a:srgbClr val="E69138"/>
                </a:solidFill>
              </a:rPr>
              <a:t>efficiently?</a:t>
            </a:r>
            <a:r>
              <a:rPr lang="en"/>
              <a:t> we can’t possibly search every single webpage in our index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rgbClr val="E69138"/>
                </a:solidFill>
              </a:rPr>
              <a:t>How do we handle hundreds, to thousands of searches a second?</a:t>
            </a:r>
            <a:r>
              <a:rPr lang="en"/>
              <a:t> (As of 2019, Google reports 70,000 searches a second)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 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016225"/>
            <a:ext cx="46689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Senior UCF CS Major ⚔</a:t>
            </a:r>
            <a:br>
              <a:rPr lang="en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Incoming Software Engineer @ Microsoft (not on Bing </a:t>
            </a:r>
            <a:r>
              <a:rPr lang="en"/>
              <a:t>😢)</a:t>
            </a:r>
            <a:br>
              <a:rPr lang="en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Undergrad researcher in evolutionary computation and bioinformatics</a:t>
            </a:r>
            <a:br>
              <a:rPr lang="en"/>
            </a:b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Shameless Twitter plug: @starch_wars </a:t>
            </a:r>
            <a:r>
              <a:rPr lang="en"/>
              <a:t>🦜</a:t>
            </a:r>
            <a:endParaRPr/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05538" y="1477890"/>
            <a:ext cx="3567695" cy="267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Search more accessible </a:t>
            </a:r>
            <a:r>
              <a:rPr lang="en"/>
              <a:t>👩🏽‍💻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Offering </a:t>
            </a:r>
            <a:r>
              <a:rPr lang="en">
                <a:solidFill>
                  <a:srgbClr val="E69138"/>
                </a:solidFill>
              </a:rPr>
              <a:t>alternatives to standard Search</a:t>
            </a:r>
            <a:r>
              <a:rPr lang="en"/>
              <a:t> (image search, speech to text, virtual </a:t>
            </a:r>
            <a:r>
              <a:rPr lang="en"/>
              <a:t>assistants, smart speakers, etc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Respecting the </a:t>
            </a:r>
            <a:r>
              <a:rPr lang="en">
                <a:solidFill>
                  <a:srgbClr val="E69138"/>
                </a:solidFill>
              </a:rPr>
              <a:t>uniqueness of the user’s language</a:t>
            </a:r>
            <a:r>
              <a:rPr lang="en"/>
              <a:t> and dialect (and how its expressed in their search query)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Offering results that </a:t>
            </a:r>
            <a:r>
              <a:rPr lang="en">
                <a:solidFill>
                  <a:srgbClr val="E69138"/>
                </a:solidFill>
              </a:rPr>
              <a:t>respect accessibility guidelines</a:t>
            </a:r>
            <a:r>
              <a:rPr lang="en"/>
              <a:t> for devices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Not unintentionally linking </a:t>
            </a:r>
            <a:r>
              <a:rPr lang="en">
                <a:solidFill>
                  <a:srgbClr val="E69138"/>
                </a:solidFill>
              </a:rPr>
              <a:t>hateful content or misinformation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88" name="Google Shape;288;p4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Search Engines </a:t>
            </a:r>
            <a:r>
              <a:rPr lang="en"/>
              <a:t>🕵🏽‍♀️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3287400"/>
            <a:ext cx="85206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Linxy is a search engine that indexes just news outlets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75" y="1033925"/>
            <a:ext cx="6386650" cy="21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Search Engines 🕵🏽‍♀️</a:t>
            </a:r>
            <a:endParaRPr/>
          </a:p>
        </p:txBody>
      </p:sp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311700" y="2541575"/>
            <a:ext cx="8520600" cy="15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SplitSearch is a Search Engine when you enter a political term it tries to search both sides on the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016225"/>
            <a:ext cx="78295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Search Engines 🕵🏽‍♀️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3209013"/>
            <a:ext cx="85206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WolframAlpha is an example of a search engine over an entire curated Knowledge Base made by experts and various data sources</a:t>
            </a:r>
            <a:endParaRPr/>
          </a:p>
        </p:txBody>
      </p:sp>
      <p:sp>
        <p:nvSpPr>
          <p:cNvPr id="311" name="Google Shape;311;p5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1103588"/>
            <a:ext cx="85820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Search Engines 🕵🏽‍♀️</a:t>
            </a:r>
            <a:endParaRPr/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311700" y="3209013"/>
            <a:ext cx="85206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Musgle, a search engine for finding music</a:t>
            </a:r>
            <a:endParaRPr/>
          </a:p>
        </p:txBody>
      </p:sp>
      <p:sp>
        <p:nvSpPr>
          <p:cNvPr id="319" name="Google Shape;319;p5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25" y="1033938"/>
            <a:ext cx="4536389" cy="202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Search Engines 🕵🏽‍♀️</a:t>
            </a:r>
            <a:endParaRPr/>
          </a:p>
        </p:txBody>
      </p:sp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3209013"/>
            <a:ext cx="85206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Ecosia is a search engine that uses part of its ad </a:t>
            </a:r>
            <a:r>
              <a:rPr lang="en"/>
              <a:t>revenue</a:t>
            </a:r>
            <a:r>
              <a:rPr lang="en"/>
              <a:t> to fund charities that plant trees in </a:t>
            </a:r>
            <a:r>
              <a:rPr lang="en"/>
              <a:t>vulnerable</a:t>
            </a:r>
            <a:r>
              <a:rPr lang="en"/>
              <a:t> areas of the world</a:t>
            </a:r>
            <a:endParaRPr/>
          </a:p>
        </p:txBody>
      </p:sp>
      <p:sp>
        <p:nvSpPr>
          <p:cNvPr id="327" name="Google Shape;327;p5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25" y="1033925"/>
            <a:ext cx="6266903" cy="202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Quick Question break? 🙋</a:t>
            </a:r>
            <a:endParaRPr/>
          </a:p>
        </p:txBody>
      </p:sp>
      <p:sp>
        <p:nvSpPr>
          <p:cNvPr id="334" name="Google Shape;334;p5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a Web Crawler 101 🕷</a:t>
            </a:r>
            <a:endParaRPr/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you’re prototyping: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rgbClr val="E69138"/>
                </a:solidFill>
              </a:rPr>
              <a:t>Python </a:t>
            </a:r>
            <a:r>
              <a:rPr lang="en"/>
              <a:t>+ </a:t>
            </a:r>
            <a:r>
              <a:rPr lang="en">
                <a:solidFill>
                  <a:srgbClr val="E69138"/>
                </a:solidFill>
              </a:rPr>
              <a:t>Beautifulsoup</a:t>
            </a:r>
            <a:endParaRPr>
              <a:solidFill>
                <a:srgbClr val="E69138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Quick to iterate/prototype and see results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Great for beginners!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Production, consider a low level language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Rust/C++/Go/etc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Concurrency/Parallelism can help improve crawling speed and range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Char char="●"/>
            </a:pPr>
            <a:r>
              <a:rPr b="1" lang="en">
                <a:solidFill>
                  <a:srgbClr val="E06666"/>
                </a:solidFill>
              </a:rPr>
              <a:t>Make sure to respect a websites web scraping rules!</a:t>
            </a:r>
            <a:endParaRPr b="1">
              <a:solidFill>
                <a:srgbClr val="E0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Add /robots.txt to the end of any url to see what they are</a:t>
            </a:r>
            <a:endParaRPr/>
          </a:p>
        </p:txBody>
      </p:sp>
      <p:sp>
        <p:nvSpPr>
          <p:cNvPr id="341" name="Google Shape;341;p5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325" y="1113150"/>
            <a:ext cx="1440300" cy="14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Database/Index should I use? </a:t>
            </a:r>
            <a:r>
              <a:rPr lang="en"/>
              <a:t>💾</a:t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Most modern databases have </a:t>
            </a:r>
            <a:r>
              <a:rPr lang="en"/>
              <a:t>extensions</a:t>
            </a:r>
            <a:r>
              <a:rPr lang="en"/>
              <a:t> for quickly indexing information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Common </a:t>
            </a:r>
            <a:r>
              <a:rPr lang="en"/>
              <a:t>recommendations</a:t>
            </a:r>
            <a:r>
              <a:rPr lang="en"/>
              <a:t> include: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PostgresQL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MariaDB/MySQL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Neo4J (if creating a knowledge base)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considerations: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schema of our data, is it easy to navigate? Is it too nested?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Does it represent how we want users to search?</a:t>
            </a:r>
            <a:endParaRPr/>
          </a:p>
        </p:txBody>
      </p:sp>
      <p:sp>
        <p:nvSpPr>
          <p:cNvPr id="349" name="Google Shape;349;p5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199" y="1750250"/>
            <a:ext cx="1423650" cy="14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access the database?</a:t>
            </a:r>
            <a:r>
              <a:rPr lang="en"/>
              <a:t> </a:t>
            </a:r>
            <a:r>
              <a:rPr lang="en"/>
              <a:t>🐍</a:t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Create an API in your favorite language!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Make sure it has </a:t>
            </a:r>
            <a:r>
              <a:rPr lang="en">
                <a:solidFill>
                  <a:srgbClr val="E69138"/>
                </a:solidFill>
              </a:rPr>
              <a:t>drivers/support</a:t>
            </a:r>
            <a:r>
              <a:rPr lang="en"/>
              <a:t> for the database you’re using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Some great choices: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Python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Rust/C++/Go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Java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Node.js/TypeScript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C#</a:t>
            </a:r>
            <a:endParaRPr/>
          </a:p>
        </p:txBody>
      </p:sp>
      <p:sp>
        <p:nvSpPr>
          <p:cNvPr id="357" name="Google Shape;357;p5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850" y="909825"/>
            <a:ext cx="1103651" cy="11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075" y="2263950"/>
            <a:ext cx="1103649" cy="110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0100" y="3618075"/>
            <a:ext cx="962451" cy="9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030" y="1934300"/>
            <a:ext cx="783600" cy="143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9099" y="3522883"/>
            <a:ext cx="962450" cy="105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0175" y="3138100"/>
            <a:ext cx="1103651" cy="11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 </a:t>
            </a:r>
            <a:r>
              <a:rPr lang="en"/>
              <a:t>📕</a:t>
            </a:r>
            <a:endParaRPr/>
          </a:p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Search Bar </a:t>
            </a:r>
            <a:r>
              <a:rPr lang="en"/>
              <a:t>🔎</a:t>
            </a:r>
            <a:endParaRPr/>
          </a:p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Your search bar can live anywhere, website, mobile, desktop!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whatever language works best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Websites: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React, Vue, HTML/CSS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Mobile: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Swift, Java/Kotlin, React Native, Flutter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Desktop: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Electrion, Native GUI APIs</a:t>
            </a:r>
            <a:endParaRPr/>
          </a:p>
        </p:txBody>
      </p:sp>
      <p:sp>
        <p:nvSpPr>
          <p:cNvPr id="370" name="Google Shape;370;p5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375" y="1382951"/>
            <a:ext cx="1868749" cy="13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375" y="2704200"/>
            <a:ext cx="1366251" cy="12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675" y="3249075"/>
            <a:ext cx="1366249" cy="13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Premade Search APIs </a:t>
            </a:r>
            <a:r>
              <a:rPr lang="en"/>
              <a:t>💻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Google’s “Programmable Search Engine”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https://programmablesearchengine.google.com/about/</a:t>
            </a:r>
            <a:endParaRPr>
              <a:solidFill>
                <a:srgbClr val="A4C2F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Azure Cognitive Service’s </a:t>
            </a:r>
            <a:r>
              <a:rPr lang="en"/>
              <a:t>“Bing Search API”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https://azure.microsoft.com/en-us/services/cognitive-services/bing-web-search-api/</a:t>
            </a:r>
            <a:endParaRPr>
              <a:solidFill>
                <a:srgbClr val="A4C2F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Wolfram Alpha and Algolia also provide Search APIs</a:t>
            </a:r>
            <a:endParaRPr/>
          </a:p>
        </p:txBody>
      </p:sp>
      <p:sp>
        <p:nvSpPr>
          <p:cNvPr id="380" name="Google Shape;380;p5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773" y="3389125"/>
            <a:ext cx="1007650" cy="102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250" y="3251249"/>
            <a:ext cx="1302476" cy="13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550" y="3358675"/>
            <a:ext cx="1087625" cy="1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000" y="3097137"/>
            <a:ext cx="1610700" cy="16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Solutions </a:t>
            </a:r>
            <a:r>
              <a:rPr lang="en"/>
              <a:t>📚</a:t>
            </a:r>
            <a:endParaRPr/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MeiliSearch (a search engine written in Rust)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Easy to implement on your own database!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Provides the Search Bar and returning results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Apache Lucene &amp; Solr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Full search engine in Java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Provides a lot of extra features for fault tolerance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ElasticSearch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Popular Search solution you can use with your database/product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by a lot of major companies and supported on most cloud providers</a:t>
            </a:r>
            <a:endParaRPr/>
          </a:p>
        </p:txBody>
      </p: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775" y="1016225"/>
            <a:ext cx="2204525" cy="22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next? ⌚</a:t>
            </a:r>
            <a:endParaRPr/>
          </a:p>
        </p:txBody>
      </p:sp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311700" y="8638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 through the various topics here and find one that interests you!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https://github.com/frutik/awesome-search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one of the search APIs or use an open source solution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Try to implement an aspect of search engine yourself!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Dive deeper into the field of AI/NLP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References &amp; Resources can be found at: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https://github.com/Hevia/workshops</a:t>
            </a:r>
            <a:endParaRPr/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Questions? </a:t>
            </a:r>
            <a:r>
              <a:rPr lang="en"/>
              <a:t>🙋</a:t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Engines have 3 main </a:t>
            </a:r>
            <a:r>
              <a:rPr lang="en"/>
              <a:t>ingredients</a:t>
            </a:r>
            <a:r>
              <a:rPr lang="en"/>
              <a:t>….. </a:t>
            </a:r>
            <a:r>
              <a:rPr lang="en"/>
              <a:t>👩🏽‍🍳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558088" y="3343800"/>
            <a:ext cx="18213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Crawlers </a:t>
            </a:r>
            <a:endParaRPr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76" y="1847525"/>
            <a:ext cx="2575052" cy="144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636775" y="3343800"/>
            <a:ext cx="13779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Databases/Index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6708750" y="3343800"/>
            <a:ext cx="4931400" cy="1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Bar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525" y="1847529"/>
            <a:ext cx="2575046" cy="14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550" y="1847531"/>
            <a:ext cx="2669200" cy="151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assumptions people have about search?</a:t>
            </a:r>
            <a:endParaRPr/>
          </a:p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Falsehoods about Search </a:t>
            </a:r>
            <a:r>
              <a:rPr lang="en"/>
              <a:t>😲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Customers </a:t>
            </a:r>
            <a:r>
              <a:rPr lang="en">
                <a:solidFill>
                  <a:srgbClr val="E69138"/>
                </a:solidFill>
              </a:rPr>
              <a:t>know what they’re looking for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Customers </a:t>
            </a:r>
            <a:r>
              <a:rPr lang="en">
                <a:solidFill>
                  <a:srgbClr val="E69138"/>
                </a:solidFill>
              </a:rPr>
              <a:t>notice</a:t>
            </a:r>
            <a:r>
              <a:rPr lang="en"/>
              <a:t> their own misspellings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 is possible to create a </a:t>
            </a:r>
            <a:r>
              <a:rPr lang="en">
                <a:solidFill>
                  <a:srgbClr val="E69138"/>
                </a:solidFill>
              </a:rPr>
              <a:t>list of all misspellings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Customers </a:t>
            </a:r>
            <a:r>
              <a:rPr lang="en">
                <a:solidFill>
                  <a:srgbClr val="E69138"/>
                </a:solidFill>
              </a:rPr>
              <a:t>want their misspellings corrected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pass the customer query </a:t>
            </a:r>
            <a:r>
              <a:rPr lang="en">
                <a:solidFill>
                  <a:srgbClr val="E69138"/>
                </a:solidFill>
              </a:rPr>
              <a:t>directly</a:t>
            </a:r>
            <a:r>
              <a:rPr lang="en"/>
              <a:t> to your engine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Once setup, search </a:t>
            </a:r>
            <a:r>
              <a:rPr lang="en">
                <a:solidFill>
                  <a:srgbClr val="E69138"/>
                </a:solidFill>
              </a:rPr>
              <a:t>will work the same way forever</a:t>
            </a:r>
            <a:endParaRPr>
              <a:solidFill>
                <a:srgbClr val="E6913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default search engine settings are </a:t>
            </a:r>
            <a:r>
              <a:rPr lang="en">
                <a:solidFill>
                  <a:srgbClr val="E69138"/>
                </a:solidFill>
              </a:rPr>
              <a:t>great for everyone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first(ish) ever Search Engine ⌛</a:t>
            </a:r>
            <a:endParaRPr/>
          </a:p>
        </p:txBody>
      </p:sp>
      <p:sp>
        <p:nvSpPr>
          <p:cNvPr id="191" name="Google Shape;191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350" y="1072149"/>
            <a:ext cx="4824024" cy="34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days of Google</a:t>
            </a:r>
            <a:r>
              <a:rPr lang="en"/>
              <a:t> ⌛</a:t>
            </a:r>
            <a:endParaRPr/>
          </a:p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50" y="1032647"/>
            <a:ext cx="5022900" cy="35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think a Search engine “searches”?</a:t>
            </a:r>
            <a:endParaRPr/>
          </a:p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MM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